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86" r:id="rId3"/>
    <p:sldId id="505" r:id="rId4"/>
    <p:sldId id="506" r:id="rId5"/>
    <p:sldId id="507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0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58B8"/>
    <a:srgbClr val="CC40B1"/>
    <a:srgbClr val="C64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100" d="100"/>
          <a:sy n="100" d="100"/>
        </p:scale>
        <p:origin x="-912" y="-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4&amp;script=~lanternNoPlotFullRangeLimLant.txt" TargetMode="External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jpeg"/><Relationship Id="rId5" Type="http://schemas.openxmlformats.org/officeDocument/2006/relationships/image" Target="../media/image18.jpeg"/><Relationship Id="rId6" Type="http://schemas.openxmlformats.org/officeDocument/2006/relationships/image" Target="../media/image19.jpeg"/><Relationship Id="rId7" Type="http://schemas.openxmlformats.org/officeDocument/2006/relationships/image" Target="../media/image20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2.jpeg"/><Relationship Id="rId5" Type="http://schemas.openxmlformats.org/officeDocument/2006/relationships/image" Target="../media/image21.jpeg"/><Relationship Id="rId6" Type="http://schemas.openxmlformats.org/officeDocument/2006/relationships/image" Target="../media/image22.jpeg"/><Relationship Id="rId7" Type="http://schemas.openxmlformats.org/officeDocument/2006/relationships/image" Target="../media/image23.jpeg"/><Relationship Id="rId8" Type="http://schemas.openxmlformats.org/officeDocument/2006/relationships/image" Target="../media/image24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" TargetMode="External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4&amp;script=~lanternNoPlotSelectedLocations.txt" TargetMode="External"/><Relationship Id="rId5" Type="http://schemas.openxmlformats.org/officeDocument/2006/relationships/hyperlink" Target="http://www.keesvanoverveld.com/Accel/accel.htm?v=44&amp;script=~lanternNoPlotFullRange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4&amp;script=~lanternNoPlotSelectedLocations.txt" TargetMode="External"/><Relationship Id="rId5" Type="http://schemas.openxmlformats.org/officeDocument/2006/relationships/hyperlink" Target="http://www.keesvanoverveld.com/Accel/accel.htm?v=44&amp;script=~lanternNoPlotFullRange.txt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4&amp;script=~lanternNoPlotSelectedLocations.txt" TargetMode="External"/><Relationship Id="rId5" Type="http://schemas.openxmlformats.org/officeDocument/2006/relationships/hyperlink" Target="http://www.keesvanoverveld.com/Accel/accel.htm?v=44&amp;script=~lanternNoPlotFullRange.txt" TargetMode="External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2.jpeg"/><Relationship Id="rId5" Type="http://schemas.openxmlformats.org/officeDocument/2006/relationships/image" Target="../media/image2.jpeg"/><Relationship Id="rId6" Type="http://schemas.openxmlformats.org/officeDocument/2006/relationships/image" Target="../media/image13.jpeg"/><Relationship Id="rId7" Type="http://schemas.openxmlformats.org/officeDocument/2006/relationships/image" Target="../media/image14.jpeg"/><Relationship Id="rId8" Type="http://schemas.openxmlformats.org/officeDocument/2006/relationships/image" Target="../media/image15.jpeg"/><Relationship Id="rId9" Type="http://schemas.openxmlformats.org/officeDocument/2006/relationships/image" Target="../media/image16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jpeg"/><Relationship Id="rId5" Type="http://schemas.openxmlformats.org/officeDocument/2006/relationships/image" Target="../media/image17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smtClean="0"/>
              <a:t>P.14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5566">
        <p:fade/>
      </p:transition>
    </mc:Choice>
    <mc:Fallback>
      <p:transition xmlns:p14="http://schemas.microsoft.com/office/powerpoint/2010/main" spd="med" advTm="25566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190562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convergence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Suppose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increase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performance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taking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fewer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account.</a:t>
            </a: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allows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set #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taken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account.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sp>
        <p:nvSpPr>
          <p:cNvPr id="3" name="Actieknop: Film 2">
            <a:hlinkClick r:id="rId5" highlightClick="1"/>
          </p:cNvPr>
          <p:cNvSpPr/>
          <p:nvPr/>
        </p:nvSpPr>
        <p:spPr>
          <a:xfrm>
            <a:off x="107504" y="1303437"/>
            <a:ext cx="2880320" cy="50405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err="1" smtClean="0"/>
              <a:t>This</a:t>
            </a:r>
            <a:r>
              <a:rPr lang="nl-NL" sz="2000" dirty="0" smtClean="0"/>
              <a:t> </a:t>
            </a:r>
            <a:r>
              <a:rPr lang="nl-NL" sz="2000" dirty="0" err="1" smtClean="0"/>
              <a:t>version</a:t>
            </a:r>
            <a:r>
              <a:rPr lang="nl-NL" sz="2000" dirty="0" smtClean="0"/>
              <a:t> of the model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725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5198">
        <p:fade/>
      </p:transition>
    </mc:Choice>
    <mc:Fallback>
      <p:transition xmlns:p14="http://schemas.microsoft.com/office/powerpoint/2010/main" spd="med" advTm="5519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190562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convergence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Suppose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increase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performance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taking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fewer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account.</a:t>
            </a: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How few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reliable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result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depends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on 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regime</a:t>
            </a:r>
            <a:endParaRPr lang="nl-NL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933842"/>
            <a:ext cx="5893373" cy="3216008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6095448" y="2107692"/>
            <a:ext cx="308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=25 m; nr.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938556"/>
            <a:ext cx="5893373" cy="3192243"/>
          </a:xfrm>
          <a:prstGeom prst="rect">
            <a:avLst/>
          </a:prstGeom>
        </p:spPr>
      </p:pic>
      <p:sp>
        <p:nvSpPr>
          <p:cNvPr id="12" name="Tekstvak 11"/>
          <p:cNvSpPr txBox="1"/>
          <p:nvPr/>
        </p:nvSpPr>
        <p:spPr>
          <a:xfrm>
            <a:off x="6095448" y="2346434"/>
            <a:ext cx="308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=25 m; nr.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98" y="1935412"/>
            <a:ext cx="5877532" cy="3208087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6095448" y="2562458"/>
            <a:ext cx="3085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=25 m; nr.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no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noticeable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difference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left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right 2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672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88424">
        <p:fade/>
      </p:transition>
    </mc:Choice>
    <mc:Fallback>
      <p:transition xmlns:p14="http://schemas.microsoft.com/office/powerpoint/2010/main" spd="med" advTm="88424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  <p:bldP spid="4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190562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convergence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Suppose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increase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performance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taking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fewer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account.</a:t>
            </a: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How few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reliable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result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depends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on 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regime</a:t>
            </a:r>
            <a:endParaRPr lang="nl-NL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6095448" y="2107692"/>
            <a:ext cx="308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m; nr.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095448" y="2346434"/>
            <a:ext cx="308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m; nr.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5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095448" y="2562458"/>
            <a:ext cx="3085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m; nr.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5" y="1923678"/>
            <a:ext cx="5905664" cy="321982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91" y="1925282"/>
            <a:ext cx="5913633" cy="321185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91" y="1923678"/>
            <a:ext cx="5913634" cy="3219822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6095448" y="2787774"/>
            <a:ext cx="3085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m; nr.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20: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looks not smooth,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presumably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7" y="1923678"/>
            <a:ext cx="5897694" cy="32198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515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6057">
        <p:fade/>
      </p:transition>
    </mc:Choice>
    <mc:Fallback>
      <p:transition xmlns:p14="http://schemas.microsoft.com/office/powerpoint/2010/main" spd="med" advTm="5605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ep 35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7" name="Afbeelding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8" name="Rechte verbindingslijn 37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Summary: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Scaffolding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useful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help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ascertain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convincingness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model;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Qualitative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think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configurations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easily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understood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;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Asymptotic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we separate ‘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boundary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effects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’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that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‘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reasoned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away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’;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Singular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are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there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cases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where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do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math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even without a computer;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Convergence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do we take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enough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terms, steps, ... .</a:t>
            </a: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indent="0" eaLnBrk="1" hangingPunct="1"/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indent="0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</p:txBody>
      </p:sp>
      <p:sp>
        <p:nvSpPr>
          <p:cNvPr id="28" name="AutoShape 11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100392" y="-20538"/>
            <a:ext cx="1066800" cy="381000"/>
          </a:xfrm>
          <a:prstGeom prst="actionButtonEnd">
            <a:avLst/>
          </a:prstGeom>
          <a:solidFill>
            <a:srgbClr val="9900CC">
              <a:alpha val="7097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l"/>
            <a:endParaRPr lang="nl-N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985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3786">
        <p:fade/>
      </p:transition>
    </mc:Choice>
    <mc:Fallback>
      <p:transition xmlns:p14="http://schemas.microsoft.com/office/powerpoint/2010/main" spd="med" advTm="93786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Structural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quantitative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confidence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in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model.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Contents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Scaffolding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qualitative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	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V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arying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cat.-I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quantities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Plotting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graphs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analysis tab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asymptotic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singularities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Convergence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551">
        <p:fade/>
      </p:transition>
    </mc:Choice>
    <mc:Fallback>
      <p:transition xmlns:p14="http://schemas.microsoft.com/office/powerpoint/2010/main" spd="med" advTm="40551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Scaffolding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Build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extra features in the model, not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needed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calculation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cat.-II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, but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inspect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validity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model.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brightness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distribution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over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difference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between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max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min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intensity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ctieknop: Film 1">
            <a:hlinkClick r:id="rId4" highlightClick="1"/>
          </p:cNvPr>
          <p:cNvSpPr/>
          <p:nvPr/>
        </p:nvSpPr>
        <p:spPr>
          <a:xfrm>
            <a:off x="6585867" y="3579862"/>
            <a:ext cx="1442517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try</a:t>
            </a:r>
            <a:r>
              <a:rPr lang="nl-NL" dirty="0" smtClean="0"/>
              <a:t>!</a:t>
            </a:r>
            <a:endParaRPr lang="en-US" dirty="0"/>
          </a:p>
        </p:txBody>
      </p:sp>
      <p:sp>
        <p:nvSpPr>
          <p:cNvPr id="7" name="Actieknop: Film 6">
            <a:hlinkClick r:id="rId5" highlightClick="1"/>
          </p:cNvPr>
          <p:cNvSpPr/>
          <p:nvPr/>
        </p:nvSpPr>
        <p:spPr>
          <a:xfrm>
            <a:off x="6588224" y="3075806"/>
            <a:ext cx="1442517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try</a:t>
            </a:r>
            <a:r>
              <a:rPr lang="nl-NL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18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948">
        <p:fade/>
      </p:transition>
    </mc:Choice>
    <mc:Fallback>
      <p:transition xmlns:p14="http://schemas.microsoft.com/office/powerpoint/2010/main" spd="med" advTm="40948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Scaffolding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Build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extra features in the model, not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needed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calculation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cat.-II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, but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inspect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validity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model.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</a:t>
            </a:r>
          </a:p>
          <a:p>
            <a:pPr marL="0" indent="0" eaLnBrk="1" hangingPunct="1"/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brightness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distribution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over the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endParaRPr lang="nl-NL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difference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between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max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min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intensity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ctieknop: Film 1">
            <a:hlinkClick r:id="rId4" highlightClick="1"/>
          </p:cNvPr>
          <p:cNvSpPr/>
          <p:nvPr/>
        </p:nvSpPr>
        <p:spPr>
          <a:xfrm>
            <a:off x="6585867" y="3579862"/>
            <a:ext cx="1442517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try</a:t>
            </a:r>
            <a:r>
              <a:rPr lang="nl-NL" dirty="0" smtClean="0"/>
              <a:t>!</a:t>
            </a:r>
            <a:endParaRPr lang="en-US" dirty="0"/>
          </a:p>
        </p:txBody>
      </p:sp>
      <p:sp>
        <p:nvSpPr>
          <p:cNvPr id="7" name="Actieknop: Film 6">
            <a:hlinkClick r:id="rId5" highlightClick="1"/>
          </p:cNvPr>
          <p:cNvSpPr/>
          <p:nvPr/>
        </p:nvSpPr>
        <p:spPr>
          <a:xfrm>
            <a:off x="6588224" y="3075806"/>
            <a:ext cx="1442517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try</a:t>
            </a:r>
            <a:r>
              <a:rPr lang="nl-NL" dirty="0" smtClean="0"/>
              <a:t>!</a:t>
            </a:r>
            <a:endParaRPr lang="en-US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272" y="0"/>
            <a:ext cx="5580112" cy="303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2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5978">
        <p:fade/>
      </p:transition>
    </mc:Choice>
    <mc:Fallback>
      <p:transition xmlns:p14="http://schemas.microsoft.com/office/powerpoint/2010/main" spd="med" advTm="25978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Scaffolding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Build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extra features in the model, not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needed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calculation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cat.-II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, but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inspect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validity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model.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brightness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distribution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over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difference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between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max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and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min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intensity</a:t>
            </a:r>
            <a:endParaRPr lang="nl-NL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Actieknop: Film 1">
            <a:hlinkClick r:id="rId4" highlightClick="1"/>
          </p:cNvPr>
          <p:cNvSpPr/>
          <p:nvPr/>
        </p:nvSpPr>
        <p:spPr>
          <a:xfrm>
            <a:off x="6585867" y="3579862"/>
            <a:ext cx="1442517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try</a:t>
            </a:r>
            <a:r>
              <a:rPr lang="nl-NL" dirty="0" smtClean="0"/>
              <a:t>!</a:t>
            </a:r>
            <a:endParaRPr lang="en-US" dirty="0"/>
          </a:p>
        </p:txBody>
      </p:sp>
      <p:sp>
        <p:nvSpPr>
          <p:cNvPr id="7" name="Actieknop: Film 6">
            <a:hlinkClick r:id="rId5" highlightClick="1"/>
          </p:cNvPr>
          <p:cNvSpPr/>
          <p:nvPr/>
        </p:nvSpPr>
        <p:spPr>
          <a:xfrm>
            <a:off x="6588224" y="3075806"/>
            <a:ext cx="1442517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try</a:t>
            </a:r>
            <a:r>
              <a:rPr lang="nl-NL" dirty="0" smtClean="0"/>
              <a:t>!</a:t>
            </a:r>
            <a:endParaRPr lang="en-US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0" t="10309" r="9630" b="13598"/>
          <a:stretch/>
        </p:blipFill>
        <p:spPr>
          <a:xfrm>
            <a:off x="4283968" y="0"/>
            <a:ext cx="2808312" cy="2989945"/>
          </a:xfrm>
          <a:prstGeom prst="rect">
            <a:avLst/>
          </a:prstGeom>
        </p:spPr>
      </p:pic>
      <p:sp>
        <p:nvSpPr>
          <p:cNvPr id="4" name="Ovaal 3"/>
          <p:cNvSpPr/>
          <p:nvPr/>
        </p:nvSpPr>
        <p:spPr>
          <a:xfrm>
            <a:off x="4427984" y="1494972"/>
            <a:ext cx="2196654" cy="428706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3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4019">
        <p:fade/>
      </p:transition>
    </mc:Choice>
    <mc:Fallback>
      <p:transition xmlns:p14="http://schemas.microsoft.com/office/powerpoint/2010/main" spd="med" advTm="2401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qualitative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Varying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779911" y="1635646"/>
            <a:ext cx="391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=25 m; h=5.5 m; p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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 kW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779911" y="2058982"/>
            <a:ext cx="39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=25 m; h=12 m; p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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 kW: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fluctuations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779911" y="2759317"/>
            <a:ext cx="3919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=15 m; h=12 m; p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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 kW: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closer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fluctuations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3779911" y="3579862"/>
            <a:ext cx="3919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=15 m; h=3 m; p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 1 k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energy/m </a:t>
            </a:r>
          </a:p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/15 &lt; 2.4/25) – but more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fluctuations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Afbeelding 2"/>
          <p:cNvPicPr preferRelativeResize="0">
            <a:picLocks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4"/>
          <a:stretch/>
        </p:blipFill>
        <p:spPr>
          <a:xfrm>
            <a:off x="194400" y="1669920"/>
            <a:ext cx="3485136" cy="3414526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8" b="652"/>
          <a:stretch/>
        </p:blipFill>
        <p:spPr>
          <a:xfrm>
            <a:off x="179512" y="1669920"/>
            <a:ext cx="3485136" cy="3422110"/>
          </a:xfrm>
          <a:prstGeom prst="rect">
            <a:avLst/>
          </a:prstGeom>
        </p:spPr>
      </p:pic>
      <p:pic>
        <p:nvPicPr>
          <p:cNvPr id="16" name="Afbeelding 15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7654"/>
            <a:ext cx="3484800" cy="3422110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669920"/>
            <a:ext cx="3470248" cy="345542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652120" y="-4525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792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93539">
        <p:fade/>
      </p:transition>
    </mc:Choice>
    <mc:Fallback>
      <p:transition xmlns:p14="http://schemas.microsoft.com/office/powerpoint/2010/main" spd="med" advTm="19353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qualitative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Plotting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graphs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analysis-tab.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563637"/>
            <a:ext cx="5961776" cy="3590901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6269161" y="1563638"/>
            <a:ext cx="3919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P.</a:t>
            </a:r>
          </a:p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1"/>
          <a:stretch/>
        </p:blipFill>
        <p:spPr>
          <a:xfrm>
            <a:off x="194400" y="1563638"/>
            <a:ext cx="5961776" cy="3579862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6300193" y="2739573"/>
            <a:ext cx="2581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blending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less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fluctuations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1" b="1"/>
          <a:stretch/>
        </p:blipFill>
        <p:spPr>
          <a:xfrm>
            <a:off x="194400" y="1563638"/>
            <a:ext cx="5961776" cy="3600400"/>
          </a:xfrm>
          <a:prstGeom prst="rect">
            <a:avLst/>
          </a:prstGeom>
        </p:spPr>
      </p:pic>
      <p:sp>
        <p:nvSpPr>
          <p:cNvPr id="19" name="Tekstvak 18"/>
          <p:cNvSpPr txBox="1"/>
          <p:nvPr/>
        </p:nvSpPr>
        <p:spPr>
          <a:xfrm>
            <a:off x="6300192" y="3592636"/>
            <a:ext cx="2581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apart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fluctuations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654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3550">
        <p:fade/>
      </p:transition>
    </mc:Choice>
    <mc:Fallback>
      <p:transition xmlns:p14="http://schemas.microsoft.com/office/powerpoint/2010/main" spd="med" advTm="11355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99" y="2105406"/>
            <a:ext cx="4129367" cy="3019322"/>
          </a:xfrm>
          <a:prstGeom prst="rect">
            <a:avLst/>
          </a:prstGeom>
        </p:spPr>
      </p:pic>
      <p:grpSp>
        <p:nvGrpSpPr>
          <p:cNvPr id="27" name="Groep 26"/>
          <p:cNvGrpSpPr/>
          <p:nvPr/>
        </p:nvGrpSpPr>
        <p:grpSpPr>
          <a:xfrm>
            <a:off x="1763688" y="3138522"/>
            <a:ext cx="2232248" cy="1607126"/>
            <a:chOff x="1763688" y="3138522"/>
            <a:chExt cx="2232248" cy="1607126"/>
          </a:xfrm>
        </p:grpSpPr>
        <p:cxnSp>
          <p:nvCxnSpPr>
            <p:cNvPr id="16" name="Rechte verbindingslijn 15"/>
            <p:cNvCxnSpPr/>
            <p:nvPr/>
          </p:nvCxnSpPr>
          <p:spPr>
            <a:xfrm>
              <a:off x="1763688" y="3278172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3995936" y="3291830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/>
            <p:cNvCxnSpPr/>
            <p:nvPr/>
          </p:nvCxnSpPr>
          <p:spPr>
            <a:xfrm>
              <a:off x="1763688" y="3462838"/>
              <a:ext cx="2207337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vak 25"/>
            <p:cNvSpPr txBox="1"/>
            <p:nvPr/>
          </p:nvSpPr>
          <p:spPr>
            <a:xfrm>
              <a:off x="2195736" y="313852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flat </a:t>
              </a:r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region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190562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asymptotic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street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long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enough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(100m)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compared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height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(2 ... 32 m)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expect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see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boundary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effects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separated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from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regular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behavior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644008" y="2355726"/>
            <a:ext cx="190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h=2 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57907"/>
            <a:ext cx="4129366" cy="3034123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4644008" y="2724616"/>
            <a:ext cx="190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h=4 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644008" y="3093506"/>
            <a:ext cx="190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h=8 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4644008" y="3462396"/>
            <a:ext cx="190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h=16 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663665" y="3831284"/>
            <a:ext cx="1903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h=32 m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oep 28"/>
          <p:cNvGrpSpPr/>
          <p:nvPr/>
        </p:nvGrpSpPr>
        <p:grpSpPr>
          <a:xfrm>
            <a:off x="2051720" y="3147814"/>
            <a:ext cx="1800200" cy="1607126"/>
            <a:chOff x="1763688" y="3138522"/>
            <a:chExt cx="2232248" cy="1607126"/>
          </a:xfrm>
        </p:grpSpPr>
        <p:cxnSp>
          <p:nvCxnSpPr>
            <p:cNvPr id="30" name="Rechte verbindingslijn 29"/>
            <p:cNvCxnSpPr/>
            <p:nvPr/>
          </p:nvCxnSpPr>
          <p:spPr>
            <a:xfrm>
              <a:off x="1763688" y="3278172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3995936" y="3291830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met pijl 31"/>
            <p:cNvCxnSpPr/>
            <p:nvPr/>
          </p:nvCxnSpPr>
          <p:spPr>
            <a:xfrm>
              <a:off x="1763688" y="3462838"/>
              <a:ext cx="2207337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kstvak 32"/>
            <p:cNvSpPr txBox="1"/>
            <p:nvPr/>
          </p:nvSpPr>
          <p:spPr>
            <a:xfrm>
              <a:off x="2195736" y="313852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flat </a:t>
              </a:r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region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7694"/>
            <a:ext cx="4129367" cy="3041523"/>
          </a:xfrm>
          <a:prstGeom prst="rect">
            <a:avLst/>
          </a:prstGeom>
        </p:spPr>
      </p:pic>
      <p:grpSp>
        <p:nvGrpSpPr>
          <p:cNvPr id="34" name="Groep 33"/>
          <p:cNvGrpSpPr/>
          <p:nvPr/>
        </p:nvGrpSpPr>
        <p:grpSpPr>
          <a:xfrm>
            <a:off x="2195736" y="3124864"/>
            <a:ext cx="1491583" cy="1607126"/>
            <a:chOff x="1763688" y="3138522"/>
            <a:chExt cx="2232248" cy="1607126"/>
          </a:xfrm>
        </p:grpSpPr>
        <p:cxnSp>
          <p:nvCxnSpPr>
            <p:cNvPr id="35" name="Rechte verbindingslijn 34"/>
            <p:cNvCxnSpPr/>
            <p:nvPr/>
          </p:nvCxnSpPr>
          <p:spPr>
            <a:xfrm>
              <a:off x="1763688" y="3278172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3995936" y="3291830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met pijl 36"/>
            <p:cNvCxnSpPr/>
            <p:nvPr/>
          </p:nvCxnSpPr>
          <p:spPr>
            <a:xfrm>
              <a:off x="1763688" y="3462838"/>
              <a:ext cx="2207337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kstvak 37"/>
            <p:cNvSpPr txBox="1"/>
            <p:nvPr/>
          </p:nvSpPr>
          <p:spPr>
            <a:xfrm>
              <a:off x="2195736" y="313852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flat </a:t>
              </a:r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region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"/>
          <a:stretch/>
        </p:blipFill>
        <p:spPr>
          <a:xfrm>
            <a:off x="179512" y="2067694"/>
            <a:ext cx="4129367" cy="3048923"/>
          </a:xfrm>
          <a:prstGeom prst="rect">
            <a:avLst/>
          </a:prstGeom>
        </p:spPr>
      </p:pic>
      <p:grpSp>
        <p:nvGrpSpPr>
          <p:cNvPr id="39" name="Groep 38"/>
          <p:cNvGrpSpPr/>
          <p:nvPr/>
        </p:nvGrpSpPr>
        <p:grpSpPr>
          <a:xfrm>
            <a:off x="2483768" y="2787774"/>
            <a:ext cx="967914" cy="1951046"/>
            <a:chOff x="1763688" y="2794602"/>
            <a:chExt cx="2435917" cy="1951046"/>
          </a:xfrm>
        </p:grpSpPr>
        <p:cxnSp>
          <p:nvCxnSpPr>
            <p:cNvPr id="40" name="Rechte verbindingslijn 39"/>
            <p:cNvCxnSpPr/>
            <p:nvPr/>
          </p:nvCxnSpPr>
          <p:spPr>
            <a:xfrm>
              <a:off x="1763688" y="3278172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3995936" y="3291830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met pijl 41"/>
            <p:cNvCxnSpPr/>
            <p:nvPr/>
          </p:nvCxnSpPr>
          <p:spPr>
            <a:xfrm>
              <a:off x="1763688" y="3462838"/>
              <a:ext cx="2207337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kstvak 42"/>
            <p:cNvSpPr txBox="1"/>
            <p:nvPr/>
          </p:nvSpPr>
          <p:spPr>
            <a:xfrm>
              <a:off x="1846564" y="2794602"/>
              <a:ext cx="23530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flat </a:t>
              </a:r>
              <a:r>
                <a:rPr lang="nl-NL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region</a:t>
              </a:r>
              <a:r>
                <a:rPr lang="nl-NL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?</a:t>
              </a:r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Afbeelding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7694"/>
            <a:ext cx="4144253" cy="3041523"/>
          </a:xfrm>
          <a:prstGeom prst="rect">
            <a:avLst/>
          </a:prstGeom>
        </p:spPr>
      </p:pic>
      <p:grpSp>
        <p:nvGrpSpPr>
          <p:cNvPr id="44" name="Groep 43"/>
          <p:cNvGrpSpPr/>
          <p:nvPr/>
        </p:nvGrpSpPr>
        <p:grpSpPr>
          <a:xfrm>
            <a:off x="2062281" y="2796627"/>
            <a:ext cx="2318096" cy="1965420"/>
            <a:chOff x="-943048" y="2780228"/>
            <a:chExt cx="11984070" cy="1965420"/>
          </a:xfrm>
        </p:grpSpPr>
        <p:cxnSp>
          <p:nvCxnSpPr>
            <p:cNvPr id="45" name="Rechte verbindingslijn 44"/>
            <p:cNvCxnSpPr/>
            <p:nvPr/>
          </p:nvCxnSpPr>
          <p:spPr>
            <a:xfrm>
              <a:off x="1763688" y="3278172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/>
            <p:nvPr/>
          </p:nvCxnSpPr>
          <p:spPr>
            <a:xfrm>
              <a:off x="3995936" y="3291830"/>
              <a:ext cx="0" cy="145381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met pijl 46"/>
            <p:cNvCxnSpPr/>
            <p:nvPr/>
          </p:nvCxnSpPr>
          <p:spPr>
            <a:xfrm>
              <a:off x="1763688" y="3462838"/>
              <a:ext cx="2207337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/>
            <p:cNvSpPr txBox="1"/>
            <p:nvPr/>
          </p:nvSpPr>
          <p:spPr>
            <a:xfrm>
              <a:off x="-943048" y="2780228"/>
              <a:ext cx="11984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hardly</a:t>
              </a:r>
              <a:r>
                <a:rPr lang="nl-NL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nl-NL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any</a:t>
              </a:r>
              <a:r>
                <a:rPr lang="nl-NL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flat </a:t>
              </a:r>
              <a:r>
                <a:rPr lang="nl-NL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region</a:t>
              </a:r>
              <a:endPara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25155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3529">
        <p:fade/>
      </p:transition>
    </mc:Choice>
    <mc:Fallback>
      <p:transition xmlns:p14="http://schemas.microsoft.com/office/powerpoint/2010/main" spd="med" advTm="10352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190562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Correct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singularities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If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very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large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compared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h,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ignore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adding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contributions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multiple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 </a:t>
            </a:r>
          </a:p>
          <a:p>
            <a:pPr marL="0" indent="0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The maximum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intensity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then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calculated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p/h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                                       p = 8069.5 W</a:t>
            </a:r>
          </a:p>
          <a:p>
            <a:pPr marL="0" indent="0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                                       h = 9.9 m</a:t>
            </a:r>
          </a:p>
          <a:p>
            <a:pPr marL="0" indent="0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                                       p/h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= 82.3 W/m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2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                                       ACCEL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gives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84 W/m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</a:p>
          <a:p>
            <a:pPr marL="0" indent="0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                                       OK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because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</a:t>
            </a:r>
          </a:p>
          <a:p>
            <a:pPr marL="0" indent="0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                              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contribution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</a:t>
            </a:r>
          </a:p>
          <a:p>
            <a:pPr marL="0" indent="0" eaLnBrk="1" hangingPunct="1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                                                                          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other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2088260"/>
            <a:ext cx="5474873" cy="30552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7861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28033">
        <p:fade/>
      </p:transition>
    </mc:Choice>
    <mc:Fallback>
      <p:transition xmlns:p14="http://schemas.microsoft.com/office/powerpoint/2010/main" spd="med" advTm="128033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1.8|3.5|6.1|4.3|6.2|2.5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|28.4|26.3|11.4|20.5|23.2|3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22|17.8|8.3|26.6|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9|17.7|12.3|3.3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24.3|19.6|17|2.9|2.9|12.2|9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3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4.5|14.9|7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0|4.1|4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8.7|16|12.5|2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5776</TotalTime>
  <Words>767</Words>
  <Application>Microsoft Macintosh PowerPoint</Application>
  <PresentationFormat>On-screen Show (16:9)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528</cp:revision>
  <dcterms:created xsi:type="dcterms:W3CDTF">2013-05-16T11:19:57Z</dcterms:created>
  <dcterms:modified xsi:type="dcterms:W3CDTF">2014-01-25T15:29:40Z</dcterms:modified>
</cp:coreProperties>
</file>